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1" r:id="rId3"/>
    <p:sldId id="262" r:id="rId4"/>
    <p:sldId id="263" r:id="rId5"/>
    <p:sldId id="264" r:id="rId6"/>
    <p:sldId id="265" r:id="rId7"/>
    <p:sldId id="266" r:id="rId8"/>
    <p:sldId id="273" r:id="rId9"/>
    <p:sldId id="274" r:id="rId10"/>
    <p:sldId id="275" r:id="rId11"/>
    <p:sldId id="276" r:id="rId12"/>
    <p:sldId id="27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FC6"/>
    <a:srgbClr val="77A45A"/>
    <a:srgbClr val="8497B0"/>
    <a:srgbClr val="75CFE9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 autoAdjust="0"/>
    <p:restoredTop sz="79327" autoAdjust="0"/>
  </p:normalViewPr>
  <p:slideViewPr>
    <p:cSldViewPr snapToGrid="0">
      <p:cViewPr varScale="1">
        <p:scale>
          <a:sx n="57" d="100"/>
          <a:sy n="57" d="100"/>
        </p:scale>
        <p:origin x="1399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101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94346" y="354832"/>
            <a:ext cx="4696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Cambria" panose="02040503050406030204" pitchFamily="18" charset="0"/>
              </a:rPr>
              <a:t>SESSION </a:t>
            </a:r>
            <a:r>
              <a:rPr lang="en-GB" sz="1600" b="1" dirty="0">
                <a:latin typeface="Cambria" panose="02040503050406030204" pitchFamily="18" charset="0"/>
              </a:rPr>
              <a:t>3: THE WHAT AND WHY OF EAFm?</a:t>
            </a:r>
          </a:p>
        </p:txBody>
      </p:sp>
    </p:spTree>
    <p:extLst>
      <p:ext uri="{BB962C8B-B14F-4D97-AF65-F5344CB8AC3E}">
        <p14:creationId xmlns:p14="http://schemas.microsoft.com/office/powerpoint/2010/main" val="2442303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C681A0-1B96-454B-9ACF-924129A9E490}" type="datetimeFigureOut">
              <a:rPr lang="en-GB" smtClean="0"/>
              <a:t>05/01/2020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B0435-A58D-4B6F-B848-F1922E60B89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094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6900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ea typeface="MS PGothic" panose="020B0600070205080204" pitchFamily="34" charset="-128"/>
              </a:rPr>
              <a:t>There are a lot of other approaches to management that all have the same overall goals and principles. Here are 2 approaches that participants may have some knowledge of.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ea typeface="MS PGothic" panose="020B0600070205080204" pitchFamily="34" charset="-128"/>
              </a:rPr>
              <a:t>Continue on next slide.</a:t>
            </a:r>
            <a:endParaRPr lang="en-GB" altLang="en-US" dirty="0" smtClean="0">
              <a:ea typeface="MS PGothic" panose="020B0600070205080204" pitchFamily="34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004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ea typeface="ＭＳ Ｐゴシック" pitchFamily="34" charset="-128"/>
              </a:rPr>
              <a:t>EAFm fits in with approaches that you may know: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ea typeface="ＭＳ Ｐゴシック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>
                <a:ea typeface="ＭＳ Ｐゴシック" pitchFamily="34" charset="-128"/>
              </a:rPr>
              <a:t>The all-encompassing circle is IWM/</a:t>
            </a:r>
            <a:r>
              <a:rPr lang="en-GB" baseline="0" dirty="0" smtClean="0">
                <a:ea typeface="ＭＳ Ｐゴシック" pitchFamily="34" charset="-128"/>
              </a:rPr>
              <a:t> ILM.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dirty="0" smtClean="0">
                <a:ea typeface="ＭＳ Ｐゴシック" pitchFamily="34" charset="-128"/>
              </a:rPr>
              <a:t>Within this we have: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ea typeface="ＭＳ Ｐゴシック" pitchFamily="34" charset="-128"/>
              </a:rPr>
              <a:t>EAFm</a:t>
            </a:r>
            <a:endParaRPr lang="en-GB" dirty="0" smtClean="0">
              <a:ea typeface="ＭＳ Ｐゴシック" pitchFamily="34" charset="-128"/>
            </a:endParaRP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Co-management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ＭＳ Ｐゴシック" pitchFamily="34" charset="-128"/>
              </a:rPr>
              <a:t>Freshwater</a:t>
            </a:r>
            <a:r>
              <a:rPr lang="en-US" baseline="0" dirty="0" smtClean="0">
                <a:ea typeface="ＭＳ Ｐゴシック" pitchFamily="34" charset="-128"/>
              </a:rPr>
              <a:t> conservation areas</a:t>
            </a:r>
            <a:endParaRPr lang="en-US" dirty="0" smtClean="0">
              <a:ea typeface="ＭＳ Ｐゴシック" pitchFamily="34" charset="-128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Myriad Pro" pitchFamily="34" charset="0"/>
              <a:buNone/>
              <a:defRPr/>
            </a:pPr>
            <a:r>
              <a:rPr lang="en-US" dirty="0" smtClean="0">
                <a:ea typeface="ＭＳ Ｐゴシック" pitchFamily="34" charset="-128"/>
              </a:rPr>
              <a:t>All of these approaches recognize that management must deal with broad ecosystem management (both natural and human components) and try to optimize the social and economic benefits.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Diagram shows relationships – actual degree of overlap will vary from country to country – but not too extremely, e.g. so that EAFm falls fully within IWM,</a:t>
            </a:r>
            <a:r>
              <a:rPr lang="en-GB" baseline="0" dirty="0" smtClean="0"/>
              <a:t>  and co-management is usually fully within EAFm.</a:t>
            </a:r>
            <a:endParaRPr lang="en-GB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i="1" dirty="0" smtClean="0"/>
              <a:t>Let participants explain why they think that circles should be moved to reflect the situation in their particular country.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i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ko-KR" dirty="0" smtClean="0"/>
              <a:t>Refer to Participant Handbook Module 3, Figure 3.2</a:t>
            </a:r>
            <a:endParaRPr lang="en-GB" dirty="0" smtClean="0">
              <a:ea typeface="ＭＳ Ｐゴシック" pitchFamily="34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5825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REMEMBER: EAFm IS FINDING THE BALANCE: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In this picture, we have the PRO-ECOLOGICAL-WELLBEING groups who want to ban fishing, put in more conservation areas and protect endangered species. On the right we have the PRO-HUMAN WELL-BEING groups who want increased fish catches through increased technology, make fishery resources available to everyone and increase profits at any costs.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solidFill>
                  <a:srgbClr val="FF0000"/>
                </a:solidFill>
              </a:rPr>
              <a:t>Under the seesaw we have a balanced solution in the case of participatory use of FCA/conservation areas/closed seasons and  and limiting fishing effort.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4267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Self explanatory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78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Self explanatory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31833B-3F0A-497E-8B7F-931F70449894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67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spcAft>
                <a:spcPts val="1188"/>
              </a:spcAft>
              <a:buClr>
                <a:srgbClr val="FF6600"/>
              </a:buClr>
              <a:buSzPct val="150000"/>
            </a:pPr>
            <a:endParaRPr lang="en-US" altLang="en-US" dirty="0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43790C3-936A-4857-B8EA-8CC168CEEBB0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20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/>
              <a:t>As with Sustainable development, EAFm can be thought of finding a BALANCE between human well-being and ecological well-being through good governance for future generations.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1ED8CA-E6E1-4212-90A8-8759B3C4A6BB}" type="slidenum">
              <a:rPr lang="en-US" altLang="en-US" smtClean="0">
                <a:latin typeface="Calibri" panose="020F0502020204030204" pitchFamily="34" charset="0"/>
              </a:rPr>
              <a:pPr/>
              <a:t>4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983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MS PGothic" panose="020B0600070205080204" pitchFamily="34" charset="-128"/>
              </a:rPr>
              <a:t>Remember: as with Sustainable Development, EAFm has the same three components. Note that the ecological component has 2 sub-components – fish and the environment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MS PGothic" panose="020B0600070205080204" pitchFamily="34" charset="-128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ea typeface="MS PGothic" panose="020B0600070205080204" pitchFamily="34" charset="-128"/>
              </a:rPr>
              <a:t>See Participant Handbook Module</a:t>
            </a:r>
            <a:r>
              <a:rPr lang="en-US" altLang="en-US" baseline="0" dirty="0" smtClean="0">
                <a:ea typeface="MS PGothic" panose="020B0600070205080204" pitchFamily="34" charset="-128"/>
              </a:rPr>
              <a:t> 3 Figure 3.1 for fisheries example of the 3 components</a:t>
            </a:r>
            <a:endParaRPr lang="en-US" altLang="en-US" dirty="0" smtClean="0"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9D704B0-A4D4-456D-B4B4-2CE645E6D4AB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27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Moving from left to right we can see that EAFm, therefore, is a broadening of existing (or conventional) fisheries management that focused mainly on target species (species that could be eaten or sold). EAFm is the sectorial version of EA/EBM. </a:t>
            </a:r>
          </a:p>
          <a:p>
            <a:pPr eaLnBrk="1" hangingPunct="1">
              <a:spcBef>
                <a:spcPct val="0"/>
              </a:spcBef>
            </a:pPr>
            <a:endParaRPr lang="en-US" altLang="ko-KR" dirty="0" smtClean="0"/>
          </a:p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We, therefore, talk about “Moving towards EAFm”.</a:t>
            </a:r>
          </a:p>
          <a:p>
            <a:pPr eaLnBrk="1" hangingPunct="1">
              <a:spcBef>
                <a:spcPct val="0"/>
              </a:spcBef>
            </a:pPr>
            <a:r>
              <a:rPr lang="en-US" altLang="ko-KR" dirty="0" smtClean="0"/>
              <a:t>Multi-sectoral e.g. Landscape management or integrated water management (EA/EBM) is also often aspired to.</a:t>
            </a:r>
          </a:p>
          <a:p>
            <a:pPr eaLnBrk="1" hangingPunct="1">
              <a:spcBef>
                <a:spcPct val="0"/>
              </a:spcBef>
            </a:pPr>
            <a:endParaRPr lang="en-GB" altLang="ko-KR" dirty="0" smtClean="0"/>
          </a:p>
          <a:p>
            <a:pPr eaLnBrk="1" hangingPunct="1">
              <a:spcBef>
                <a:spcPct val="0"/>
              </a:spcBef>
            </a:pPr>
            <a:r>
              <a:rPr lang="en-GB" altLang="ko-KR" dirty="0" smtClean="0"/>
              <a:t>Refer to Participant Handbook Module 3, detailed Table 3.2 Moving towards EAFm continuum.</a:t>
            </a:r>
            <a:endParaRPr lang="ko-KR" alt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D8B5DB0-40F6-467C-82E4-04483E6E6AE8}" type="slidenum">
              <a:rPr lang="en-US" altLang="en-US" smtClean="0">
                <a:latin typeface="Calibri" panose="020F0502020204030204" pitchFamily="34" charset="0"/>
              </a:rPr>
              <a:pPr/>
              <a:t>6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09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lv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9F00"/>
              </a:buClr>
              <a:buSzPct val="150000"/>
              <a:buFont typeface="Arial"/>
              <a:buNone/>
              <a:defRPr/>
            </a:pPr>
            <a:r>
              <a:rPr lang="en-AU" altLang="en-US" dirty="0" smtClean="0"/>
              <a:t>Earlier forms of fishery management, have not achieved sustainable fisheries or  equitable outcomes. </a:t>
            </a:r>
          </a:p>
          <a:p>
            <a:pPr marL="0" lv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9F00"/>
              </a:buClr>
              <a:buSzPct val="150000"/>
              <a:buFont typeface="Arial"/>
              <a:buNone/>
              <a:defRPr/>
            </a:pPr>
            <a:endParaRPr lang="en-AU" altLang="en-US" dirty="0" smtClean="0"/>
          </a:p>
          <a:p>
            <a:pPr marL="0" lvl="1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9F00"/>
              </a:buClr>
              <a:buSzPct val="150000"/>
              <a:buFont typeface="Arial"/>
              <a:buNone/>
              <a:defRPr/>
            </a:pPr>
            <a:r>
              <a:rPr lang="en-AU" altLang="en-US" dirty="0" smtClean="0"/>
              <a:t>Reinforcing the benefits of EA (discussed in session 2), EAFm has a number of benefits for fisheries, including: </a:t>
            </a:r>
          </a:p>
          <a:p>
            <a:pPr marL="171450" lvl="1" indent="-1714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latin typeface="Myriad Pro"/>
                <a:cs typeface="Myriad Pro"/>
              </a:rPr>
              <a:t>Promotes broader consideration of link between components in an ecosystem and fisheries;</a:t>
            </a:r>
          </a:p>
          <a:p>
            <a:pPr marL="171450" lvl="1" indent="-1714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latin typeface="Myriad Pro"/>
                <a:cs typeface="Myriad Pro"/>
              </a:rPr>
              <a:t>Facilitates trade-offs between different stakeholder's priorities, balancing human and ecological needs;</a:t>
            </a:r>
          </a:p>
          <a:p>
            <a:pPr marL="171450" lvl="1" indent="-171450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AU" dirty="0" smtClean="0">
                <a:latin typeface="Myriad Pro"/>
                <a:cs typeface="Myriad Pro"/>
              </a:rPr>
              <a:t>Increases stakeholder’s participation</a:t>
            </a:r>
            <a:r>
              <a:rPr lang="en-AU" altLang="en-US" dirty="0" smtClean="0"/>
              <a:t> and most importantly, promoting better communication and trust</a:t>
            </a:r>
            <a:endParaRPr lang="en-AU" dirty="0" smtClean="0">
              <a:latin typeface="Myriad Pro"/>
              <a:cs typeface="Myriad Pro"/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en-US" dirty="0" smtClean="0">
              <a:latin typeface="Myriad Pro" pitchFamily="34" charset="0"/>
              <a:ea typeface="MS PGothic" panose="020B0600070205080204" pitchFamily="34" charset="-128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dirty="0" smtClean="0">
                <a:latin typeface="Myriad Pro" pitchFamily="34" charset="0"/>
                <a:ea typeface="MS PGothic" panose="020B0600070205080204" pitchFamily="34" charset="-128"/>
              </a:rPr>
              <a:t>Refer to Participant Handbook Module 3, Table 3.1: Features of EAFm, which outlines in more detail how EAFm</a:t>
            </a:r>
            <a:r>
              <a:rPr lang="en-US" altLang="en-US" baseline="0" dirty="0" smtClean="0">
                <a:latin typeface="Myriad Pro" pitchFamily="34" charset="0"/>
                <a:ea typeface="MS PGothic" panose="020B0600070205080204" pitchFamily="34" charset="-128"/>
              </a:rPr>
              <a:t> </a:t>
            </a:r>
            <a:r>
              <a:rPr lang="en-US" altLang="en-US" dirty="0" smtClean="0">
                <a:latin typeface="Myriad Pro" pitchFamily="34" charset="0"/>
                <a:ea typeface="MS PGothic" panose="020B0600070205080204" pitchFamily="34" charset="-128"/>
              </a:rPr>
              <a:t>specific features can help address the threats and issues identified earlier.</a:t>
            </a:r>
          </a:p>
          <a:p>
            <a:pPr eaLnBrk="1" hangingPunct="1">
              <a:spcBef>
                <a:spcPct val="0"/>
              </a:spcBef>
              <a:defRPr/>
            </a:pPr>
            <a:endParaRPr lang="en-AU" altLang="en-US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E8F95A-E7DE-46E4-8FEF-D34CF824D262}" type="slidenum">
              <a:rPr lang="en-US" altLang="en-US" smtClean="0">
                <a:latin typeface="Calibri" panose="020F0502020204030204" pitchFamily="34" charset="0"/>
              </a:rPr>
              <a:pPr/>
              <a:t>7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43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/>
              <a:t>Continuing on from the last slide,  EAFm has a number of benefits for fisheries, such as </a:t>
            </a:r>
            <a:r>
              <a:rPr lang="en-AU" altLang="en-US" dirty="0" smtClean="0">
                <a:latin typeface="Myriad Pro" pitchFamily="34" charset="0"/>
              </a:rPr>
              <a:t>e</a:t>
            </a:r>
            <a:r>
              <a:rPr lang="en-AU" altLang="en-US" dirty="0" smtClean="0">
                <a:latin typeface="Myriad Pro" pitchFamily="34" charset="0"/>
                <a:ea typeface="Myriad Pro" pitchFamily="34" charset="0"/>
                <a:cs typeface="Myriad Pro" pitchFamily="34" charset="0"/>
              </a:rPr>
              <a:t>nabling  recognition of larger-scale, longer-term issues and their solutions, </a:t>
            </a:r>
            <a:r>
              <a:rPr lang="en-AU" altLang="en-US" dirty="0" smtClean="0"/>
              <a:t>reducing conflict, and most importantly unlocking finances,.</a:t>
            </a:r>
          </a:p>
          <a:p>
            <a:pPr eaLnBrk="1" hangingPunct="1">
              <a:spcBef>
                <a:spcPct val="0"/>
              </a:spcBef>
            </a:pPr>
            <a:endParaRPr lang="en-AU" altLang="en-US" dirty="0" smtClean="0"/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>
                <a:latin typeface="Myriad Pro" pitchFamily="34" charset="0"/>
                <a:ea typeface="MS PGothic" panose="020B0600070205080204" pitchFamily="34" charset="-128"/>
              </a:rPr>
              <a:t>Refer to Participant Handbook</a:t>
            </a:r>
            <a:r>
              <a:rPr lang="en-US" altLang="en-US" baseline="0" dirty="0" smtClean="0">
                <a:latin typeface="Myriad Pro" pitchFamily="34" charset="0"/>
                <a:ea typeface="MS PGothic" panose="020B0600070205080204" pitchFamily="34" charset="-128"/>
              </a:rPr>
              <a:t> </a:t>
            </a:r>
            <a:r>
              <a:rPr lang="en-US" altLang="en-US" dirty="0" smtClean="0">
                <a:latin typeface="Myriad Pro" pitchFamily="34" charset="0"/>
                <a:ea typeface="MS PGothic" panose="020B0600070205080204" pitchFamily="34" charset="-128"/>
              </a:rPr>
              <a:t>Module 3, Table 3.1: Features of EAFm, which outlines in more detail how EAFm specific features can help address the threats and issues identified earlier.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6E8F95A-E7DE-46E4-8FEF-D34CF824D262}" type="slidenum">
              <a:rPr lang="en-US" altLang="en-US" smtClean="0">
                <a:latin typeface="Calibri" panose="020F0502020204030204" pitchFamily="34" charset="0"/>
              </a:rPr>
              <a:pPr/>
              <a:t>8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51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ea typeface="MS PGothic" panose="020B0600070205080204" pitchFamily="34" charset="-128"/>
              </a:rPr>
              <a:t>Many of you will be familiar with some or all of these management approaches.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ea typeface="MS PGothic" panose="020B0600070205080204" pitchFamily="34" charset="-128"/>
              </a:rPr>
              <a:t>Here are 2 more approaches that participants may have some knowledge of.</a:t>
            </a:r>
          </a:p>
          <a:p>
            <a:pPr eaLnBrk="1" hangingPunct="1">
              <a:spcBef>
                <a:spcPct val="0"/>
              </a:spcBef>
            </a:pPr>
            <a:r>
              <a:rPr lang="en-AU" altLang="en-US" dirty="0" smtClean="0">
                <a:ea typeface="MS PGothic" panose="020B0600070205080204" pitchFamily="34" charset="-128"/>
              </a:rPr>
              <a:t>NB. FCA/Zs are a tool for EAFm, but do not equate to EAFm, as they cannot address all issues/elements that EAFm has to include,</a:t>
            </a:r>
            <a:r>
              <a:rPr lang="en-AU" altLang="en-US" baseline="0" dirty="0" smtClean="0">
                <a:ea typeface="MS PGothic" panose="020B0600070205080204" pitchFamily="34" charset="-128"/>
              </a:rPr>
              <a:t> but may form part of a  set of  tools to implement an EAFm.</a:t>
            </a:r>
            <a:endParaRPr lang="en-GB" altLang="en-US" dirty="0" smtClean="0">
              <a:ea typeface="MS PGothic" panose="020B0600070205080204" pitchFamily="34" charset="-128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B0435-A58D-4B6F-B848-F1922E60B89F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38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281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5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A64942CA-A481-4726-8904-AA0C8FE001C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68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275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061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3890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382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8799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368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372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3" t="76124" b="13361"/>
          <a:stretch/>
        </p:blipFill>
        <p:spPr>
          <a:xfrm>
            <a:off x="-1" y="-43209"/>
            <a:ext cx="9139285" cy="13119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867" y="6454631"/>
            <a:ext cx="519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2244EDDE-A91D-4F4F-8AC8-19298CCDCDF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6103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54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087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227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3889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05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102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0593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85048" y="6436076"/>
            <a:ext cx="669798" cy="365125"/>
          </a:xfrm>
          <a:prstGeom prst="rect">
            <a:avLst/>
          </a:prstGeom>
        </p:spPr>
        <p:txBody>
          <a:bodyPr/>
          <a:lstStyle/>
          <a:p>
            <a:fld id="{9C9FB744-6D96-42AD-8134-B53D5656793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24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488551"/>
            <a:ext cx="7886700" cy="7534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331719"/>
            <a:ext cx="7886700" cy="3845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400150"/>
            <a:ext cx="9144000" cy="487298"/>
            <a:chOff x="-1" y="5279491"/>
            <a:chExt cx="12285134" cy="487298"/>
          </a:xfrm>
        </p:grpSpPr>
        <p:sp>
          <p:nvSpPr>
            <p:cNvPr id="9" name="Pentagon 8"/>
            <p:cNvSpPr/>
            <p:nvPr userDrawn="1"/>
          </p:nvSpPr>
          <p:spPr>
            <a:xfrm>
              <a:off x="-1" y="5279491"/>
              <a:ext cx="9398724" cy="440267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800" dirty="0"/>
            </a:p>
          </p:txBody>
        </p:sp>
        <p:grpSp>
          <p:nvGrpSpPr>
            <p:cNvPr id="10" name="Group 5"/>
            <p:cNvGrpSpPr>
              <a:grpSpLocks/>
            </p:cNvGrpSpPr>
            <p:nvPr userDrawn="1"/>
          </p:nvGrpSpPr>
          <p:grpSpPr bwMode="auto">
            <a:xfrm>
              <a:off x="51903" y="5314351"/>
              <a:ext cx="12233230" cy="452438"/>
              <a:chOff x="92851" y="6441528"/>
              <a:chExt cx="12233539" cy="45124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92851" y="6441528"/>
                <a:ext cx="12233539" cy="451240"/>
              </a:xfrm>
              <a:prstGeom prst="rect">
                <a:avLst/>
              </a:prstGeom>
              <a:solidFill>
                <a:srgbClr val="FFD01B">
                  <a:alpha val="5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dirty="0">
                  <a:solidFill>
                    <a:srgbClr val="16D934"/>
                  </a:solidFill>
                  <a:latin typeface="Myriad Pro" pitchFamily="34" charset="0"/>
                </a:endParaRPr>
              </a:p>
            </p:txBody>
          </p:sp>
          <p:sp>
            <p:nvSpPr>
              <p:cNvPr id="12" name="Subtitle 2"/>
              <p:cNvSpPr txBox="1">
                <a:spLocks/>
              </p:cNvSpPr>
              <p:nvPr/>
            </p:nvSpPr>
            <p:spPr bwMode="auto">
              <a:xfrm>
                <a:off x="92851" y="6502629"/>
                <a:ext cx="9025009" cy="37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en-US" altLang="en-US" sz="1600" b="1" dirty="0">
                    <a:latin typeface="+mn-lt"/>
                  </a:rPr>
                  <a:t>3</a:t>
                </a:r>
                <a:r>
                  <a:rPr lang="en-US" altLang="en-US" sz="1600" b="1" dirty="0" smtClean="0">
                    <a:latin typeface="+mn-lt"/>
                  </a:rPr>
                  <a:t>. THE WHAT AND WHY OF EAFm</a:t>
                </a:r>
              </a:p>
              <a:p>
                <a:pPr algn="l"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</a:pPr>
                <a:endParaRPr lang="en-US" altLang="en-US" sz="1600" b="1" dirty="0">
                  <a:latin typeface="+mn-lt"/>
                </a:endParaRPr>
              </a:p>
            </p:txBody>
          </p:sp>
        </p:grpSp>
      </p:grp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8121131" y="6449218"/>
            <a:ext cx="862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A9B52746-7CA1-4DD1-9652-F7B4FA79034F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4295" r="679" b="10365"/>
          <a:stretch/>
        </p:blipFill>
        <p:spPr>
          <a:xfrm>
            <a:off x="0" y="-37280"/>
            <a:ext cx="9144000" cy="138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45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9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1</a:t>
            </a:fld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3322347"/>
            <a:ext cx="9167508" cy="3583137"/>
            <a:chOff x="0" y="3322347"/>
            <a:chExt cx="9167508" cy="3583137"/>
          </a:xfrm>
        </p:grpSpPr>
        <p:sp>
          <p:nvSpPr>
            <p:cNvPr id="11" name="Rectangle 10"/>
            <p:cNvSpPr/>
            <p:nvPr/>
          </p:nvSpPr>
          <p:spPr>
            <a:xfrm>
              <a:off x="0" y="3322347"/>
              <a:ext cx="9167508" cy="3583137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20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dirty="0"/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178291" y="5753091"/>
              <a:ext cx="5736733" cy="884102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 anchorCtr="1"/>
            <a:lstStyle>
              <a:lvl1pPr algn="ctr" eaLnBrk="1" hangingPunct="1">
                <a:defRPr sz="4000" b="1">
                  <a:solidFill>
                    <a:schemeClr val="bg1"/>
                  </a:solidFill>
                  <a:latin typeface="Myriad Pro" pitchFamily="34" charset="0"/>
                </a:defRPr>
              </a:lvl1pPr>
              <a:lvl2pPr algn="ctr">
                <a:defRPr sz="4400">
                  <a:latin typeface="Calibri" pitchFamily="34" charset="0"/>
                </a:defRPr>
              </a:lvl2pPr>
              <a:lvl3pPr algn="ctr">
                <a:defRPr sz="4400">
                  <a:latin typeface="Calibri" pitchFamily="34" charset="0"/>
                </a:defRPr>
              </a:lvl3pPr>
              <a:lvl4pPr algn="ctr">
                <a:defRPr sz="4400">
                  <a:latin typeface="Calibri" pitchFamily="34" charset="0"/>
                </a:defRPr>
              </a:lvl4pPr>
              <a:lvl5pPr algn="ctr">
                <a:defRPr sz="4400">
                  <a:latin typeface="Calibri" pitchFamily="34" charset="0"/>
                </a:defRPr>
              </a:lvl5pPr>
              <a:lvl6pPr marL="4572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6pPr>
              <a:lvl7pPr marL="9144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7pPr>
              <a:lvl8pPr marL="13716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8pPr>
              <a:lvl9pPr marL="1828800" algn="ctr" defTabSz="457200" fontAlgn="base">
                <a:spcBef>
                  <a:spcPct val="0"/>
                </a:spcBef>
                <a:spcAft>
                  <a:spcPct val="0"/>
                </a:spcAft>
                <a:defRPr sz="4400">
                  <a:latin typeface="Calibri" pitchFamily="34" charset="0"/>
                </a:defRPr>
              </a:lvl9pPr>
            </a:lstStyle>
            <a:p>
              <a:pPr algn="l"/>
              <a:r>
                <a:rPr lang="en-US" altLang="en-US" sz="2400" dirty="0">
                  <a:latin typeface="+mn-lt"/>
                </a:rPr>
                <a:t>Essential EAFm training</a:t>
              </a:r>
            </a:p>
            <a:p>
              <a:pPr algn="l"/>
              <a:r>
                <a:rPr lang="en-US" altLang="en-US" sz="2400" dirty="0" smtClean="0">
                  <a:latin typeface="+mn-lt"/>
                </a:rPr>
                <a:t>Date |Place </a:t>
              </a:r>
              <a:endParaRPr lang="en-US" altLang="en-US" sz="2400" dirty="0">
                <a:latin typeface="+mn-lt"/>
              </a:endParaRPr>
            </a:p>
          </p:txBody>
        </p:sp>
      </p:grpSp>
      <p:sp>
        <p:nvSpPr>
          <p:cNvPr id="4100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178292" y="3683329"/>
            <a:ext cx="5736733" cy="170878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anchor="ctr" anchorCtr="1">
            <a:noAutofit/>
          </a:bodyPr>
          <a:lstStyle/>
          <a:p>
            <a:r>
              <a:rPr lang="en-US" altLang="en-US" sz="3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Session </a:t>
            </a:r>
            <a:r>
              <a:rPr lang="en-US" altLang="en-US" sz="3200" dirty="0" smtClean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>3</a:t>
            </a:r>
            <a:r>
              <a:rPr lang="en-US" altLang="en-US" sz="3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  <a:t/>
            </a:r>
            <a:br>
              <a:rPr lang="en-US" altLang="en-US" sz="3200" dirty="0">
                <a:solidFill>
                  <a:schemeClr val="bg1"/>
                </a:solidFill>
                <a:ea typeface="+mn-ea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cs typeface="Myriad Pro"/>
              </a:rPr>
              <a:t>The why and what of </a:t>
            </a:r>
            <a:r>
              <a:rPr lang="en-US" sz="3200" dirty="0" smtClean="0">
                <a:solidFill>
                  <a:schemeClr val="bg1"/>
                </a:solidFill>
                <a:cs typeface="Myriad Pro"/>
              </a:rPr>
              <a:t>EAFm?</a:t>
            </a:r>
            <a:endParaRPr lang="en-US" altLang="en-US" sz="3200" dirty="0">
              <a:solidFill>
                <a:schemeClr val="bg1"/>
              </a:solidFill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Content Placeholder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7" t="33136" r="397" b="13479"/>
          <a:stretch/>
        </p:blipFill>
        <p:spPr>
          <a:xfrm>
            <a:off x="-36418" y="-101394"/>
            <a:ext cx="9180418" cy="346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6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Other management approaches (continued)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42025"/>
            <a:ext cx="7886700" cy="41940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b="1" dirty="0"/>
              <a:t>Integrated water (resource) management (IWRM): </a:t>
            </a:r>
          </a:p>
          <a:p>
            <a:r>
              <a:rPr lang="en-US" altLang="en-US" dirty="0"/>
              <a:t>an ecosystem approach to managing a watershed or  irrigation system</a:t>
            </a:r>
          </a:p>
          <a:p>
            <a:r>
              <a:rPr lang="en-US" altLang="en-US" dirty="0"/>
              <a:t>links with EAFm in rivers, watersheds and irrigation command areas</a:t>
            </a:r>
            <a:r>
              <a:rPr lang="en-US" altLang="en-US" dirty="0" smtClean="0"/>
              <a:t>.</a:t>
            </a:r>
            <a:endParaRPr lang="en-US" altLang="en-US" b="1" dirty="0" smtClean="0"/>
          </a:p>
          <a:p>
            <a:pPr marL="0" indent="0">
              <a:buNone/>
            </a:pPr>
            <a:endParaRPr lang="en-US" altLang="en-US" b="1" dirty="0" smtClean="0"/>
          </a:p>
          <a:p>
            <a:pPr marL="0" indent="0">
              <a:buNone/>
            </a:pPr>
            <a:r>
              <a:rPr lang="en-US" altLang="en-US" b="1" dirty="0" smtClean="0"/>
              <a:t>Integrated Land Management (ILM): </a:t>
            </a:r>
          </a:p>
          <a:p>
            <a:r>
              <a:rPr lang="en-US" altLang="en-US" dirty="0" smtClean="0"/>
              <a:t>planning that allocates user access based on the spatial and temporal distribution of human activities </a:t>
            </a:r>
          </a:p>
          <a:p>
            <a:r>
              <a:rPr lang="en-US" altLang="en-US" dirty="0" smtClean="0"/>
              <a:t>an important tool for EAFm (zoning)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8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69" y="1335433"/>
            <a:ext cx="7886700" cy="753473"/>
          </a:xfrm>
        </p:spPr>
        <p:txBody>
          <a:bodyPr/>
          <a:lstStyle/>
          <a:p>
            <a:r>
              <a:rPr lang="en-US" altLang="en-US" dirty="0" smtClean="0"/>
              <a:t>EAFm  complements other approaches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635165" y="2005445"/>
            <a:ext cx="7880185" cy="4280057"/>
            <a:chOff x="786809" y="2009554"/>
            <a:chExt cx="7880185" cy="4043478"/>
          </a:xfrm>
        </p:grpSpPr>
        <p:sp>
          <p:nvSpPr>
            <p:cNvPr id="5" name="Oval 4"/>
            <p:cNvSpPr/>
            <p:nvPr/>
          </p:nvSpPr>
          <p:spPr bwMode="auto">
            <a:xfrm>
              <a:off x="786809" y="2009554"/>
              <a:ext cx="7880185" cy="4043478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 w="63500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2646235" y="3286076"/>
              <a:ext cx="2656776" cy="2341734"/>
            </a:xfrm>
            <a:prstGeom prst="ellipse">
              <a:avLst/>
            </a:prstGeom>
            <a:solidFill>
              <a:srgbClr val="3AA73D">
                <a:alpha val="64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4493287" y="3464837"/>
              <a:ext cx="3192616" cy="1984209"/>
            </a:xfrm>
            <a:prstGeom prst="ellipse">
              <a:avLst/>
            </a:prstGeom>
            <a:solidFill>
              <a:srgbClr val="FFFF00">
                <a:alpha val="61000"/>
              </a:srgb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437644" y="2971577"/>
              <a:ext cx="4438702" cy="2944966"/>
            </a:xfrm>
            <a:prstGeom prst="ellipse">
              <a:avLst/>
            </a:prstGeom>
            <a:solidFill>
              <a:srgbClr val="8497B0">
                <a:alpha val="30196"/>
              </a:srgbClr>
            </a:solidFill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400" dirty="0"/>
            </a:p>
          </p:txBody>
        </p:sp>
        <p:sp>
          <p:nvSpPr>
            <p:cNvPr id="9" name="Title 1"/>
            <p:cNvSpPr txBox="1">
              <a:spLocks/>
            </p:cNvSpPr>
            <p:nvPr/>
          </p:nvSpPr>
          <p:spPr bwMode="auto">
            <a:xfrm>
              <a:off x="2570858" y="4049454"/>
              <a:ext cx="2063785" cy="814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2000" b="1" dirty="0" smtClean="0">
                  <a:solidFill>
                    <a:srgbClr val="000000"/>
                  </a:solidFill>
                  <a:latin typeface="+mn-lt"/>
                  <a:cs typeface="Myriad Pro"/>
                </a:rPr>
                <a:t>Fishery</a:t>
              </a:r>
            </a:p>
            <a:p>
              <a:pPr algn="ctr" eaLnBrk="1" hangingPunct="1"/>
              <a:r>
                <a:rPr lang="en-US" altLang="en-US" sz="2000" b="1" dirty="0" smtClean="0">
                  <a:solidFill>
                    <a:srgbClr val="000000"/>
                  </a:solidFill>
                  <a:latin typeface="+mn-lt"/>
                  <a:cs typeface="Myriad Pro"/>
                </a:rPr>
                <a:t> co-management</a:t>
              </a:r>
              <a:endParaRPr lang="en-US" altLang="en-US" sz="2000" b="1" dirty="0">
                <a:solidFill>
                  <a:srgbClr val="000000"/>
                </a:solidFill>
                <a:latin typeface="+mn-lt"/>
                <a:cs typeface="Myriad Pro"/>
              </a:endParaRPr>
            </a:p>
          </p:txBody>
        </p:sp>
        <p:sp>
          <p:nvSpPr>
            <p:cNvPr id="10" name="Title 1"/>
            <p:cNvSpPr txBox="1">
              <a:spLocks/>
            </p:cNvSpPr>
            <p:nvPr/>
          </p:nvSpPr>
          <p:spPr bwMode="auto">
            <a:xfrm>
              <a:off x="5245402" y="4186646"/>
              <a:ext cx="1862200" cy="66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r>
                <a:rPr lang="en-US" altLang="en-US" b="1" dirty="0">
                  <a:solidFill>
                    <a:srgbClr val="000000"/>
                  </a:solidFill>
                  <a:latin typeface="+mn-lt"/>
                  <a:cs typeface="Myriad Pro"/>
                </a:rPr>
                <a:t>Freshwater conservation Areas</a:t>
              </a:r>
            </a:p>
          </p:txBody>
        </p:sp>
        <p:sp>
          <p:nvSpPr>
            <p:cNvPr id="11" name="Title 1"/>
            <p:cNvSpPr txBox="1">
              <a:spLocks/>
            </p:cNvSpPr>
            <p:nvPr/>
          </p:nvSpPr>
          <p:spPr bwMode="auto">
            <a:xfrm>
              <a:off x="4350289" y="3000564"/>
              <a:ext cx="1717389" cy="54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3600" b="1" dirty="0" smtClean="0">
                  <a:solidFill>
                    <a:srgbClr val="FF0000"/>
                  </a:solidFill>
                  <a:latin typeface="+mn-lt"/>
                </a:rPr>
                <a:t>EAFm</a:t>
              </a:r>
              <a:endParaRPr lang="en-US" altLang="en-US" sz="3600" b="1" dirty="0">
                <a:solidFill>
                  <a:srgbClr val="FF0000"/>
                </a:solidFill>
                <a:latin typeface="+mn-lt"/>
              </a:endParaRPr>
            </a:p>
          </p:txBody>
        </p:sp>
        <p:sp>
          <p:nvSpPr>
            <p:cNvPr id="12" name="Title 1"/>
            <p:cNvSpPr txBox="1">
              <a:spLocks/>
            </p:cNvSpPr>
            <p:nvPr/>
          </p:nvSpPr>
          <p:spPr bwMode="auto">
            <a:xfrm>
              <a:off x="2646235" y="2238174"/>
              <a:ext cx="4491425" cy="819281"/>
            </a:xfrm>
            <a:prstGeom prst="rect">
              <a:avLst/>
            </a:prstGeom>
          </p:spPr>
          <p:txBody>
            <a:bodyPr>
              <a:noAutofit/>
            </a:bodyPr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>
                <a:defRPr/>
              </a:pPr>
              <a:r>
                <a:rPr lang="en-US" b="1" dirty="0" smtClean="0">
                  <a:solidFill>
                    <a:srgbClr val="000000"/>
                  </a:solidFill>
                  <a:latin typeface="+mn-lt"/>
                  <a:cs typeface="Myriad Pro"/>
                </a:rPr>
                <a:t>Integrated Water Resources Management</a:t>
              </a:r>
              <a:endParaRPr lang="en-US" b="1" dirty="0">
                <a:solidFill>
                  <a:srgbClr val="000000"/>
                </a:solidFill>
                <a:latin typeface="+mn-lt"/>
                <a:cs typeface="Myriad Pro"/>
              </a:endParaRPr>
            </a:p>
          </p:txBody>
        </p:sp>
        <p:sp>
          <p:nvSpPr>
            <p:cNvPr id="13" name="Title 1"/>
            <p:cNvSpPr txBox="1">
              <a:spLocks/>
            </p:cNvSpPr>
            <p:nvPr/>
          </p:nvSpPr>
          <p:spPr bwMode="auto">
            <a:xfrm>
              <a:off x="3047500" y="2510723"/>
              <a:ext cx="3710049" cy="547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9144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3716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828800"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b="1" dirty="0">
                  <a:solidFill>
                    <a:srgbClr val="000000"/>
                  </a:solidFill>
                  <a:latin typeface="+mn-lt"/>
                  <a:cs typeface="Myriad Pro"/>
                </a:rPr>
                <a:t>Integrated Land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846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79292"/>
            <a:ext cx="9144000" cy="6515368"/>
          </a:xfrm>
          <a:prstGeom prst="rect">
            <a:avLst/>
          </a:prstGeom>
          <a:solidFill>
            <a:srgbClr val="D1DF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2224"/>
            <a:ext cx="9144000" cy="534494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307099"/>
            <a:ext cx="8515350" cy="730530"/>
          </a:xfrm>
          <a:solidFill>
            <a:srgbClr val="D1DFC6"/>
          </a:solidFill>
        </p:spPr>
        <p:txBody>
          <a:bodyPr>
            <a:noAutofit/>
          </a:bodyPr>
          <a:lstStyle/>
          <a:p>
            <a:r>
              <a:rPr lang="en-AU" altLang="en-US" dirty="0" smtClean="0">
                <a:solidFill>
                  <a:schemeClr val="tx1"/>
                </a:solidFill>
              </a:rPr>
              <a:t>REMEMBER EAFm IS FINDING THE BALANCE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6781558" y="6057346"/>
            <a:ext cx="236244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AU" altLang="en-US" sz="1600" b="1" dirty="0">
                <a:latin typeface="Calibri" panose="020F0502020204030204" pitchFamily="34" charset="0"/>
              </a:rPr>
              <a:t>Adapted from ICSF (2013)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596" y="1424020"/>
            <a:ext cx="1751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Priority: Ecological </a:t>
            </a:r>
            <a:r>
              <a:rPr lang="en-US" sz="2000" b="1" dirty="0" smtClean="0"/>
              <a:t>well-being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092100" y="1399718"/>
            <a:ext cx="14781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Priority</a:t>
            </a:r>
            <a:r>
              <a:rPr lang="en-US" sz="2000" b="1" smtClean="0"/>
              <a:t>: Human well-being</a:t>
            </a:r>
            <a:endParaRPr lang="en-US" sz="2000" b="1" dirty="0"/>
          </a:p>
        </p:txBody>
      </p:sp>
      <p:sp>
        <p:nvSpPr>
          <p:cNvPr id="5" name="TextBox 4"/>
          <p:cNvSpPr txBox="1"/>
          <p:nvPr/>
        </p:nvSpPr>
        <p:spPr>
          <a:xfrm rot="20770426">
            <a:off x="1755330" y="2444668"/>
            <a:ext cx="698556" cy="215444"/>
          </a:xfrm>
          <a:prstGeom prst="rect">
            <a:avLst/>
          </a:prstGeom>
          <a:solidFill>
            <a:schemeClr val="bg1"/>
          </a:solidFill>
          <a:ln w="28575">
            <a:solidFill>
              <a:srgbClr val="77A45A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b="1" smtClean="0">
                <a:solidFill>
                  <a:srgbClr val="77A45A"/>
                </a:solidFill>
              </a:rPr>
              <a:t>MORE FCZs</a:t>
            </a:r>
            <a:endParaRPr lang="en-US" sz="800" b="1">
              <a:solidFill>
                <a:srgbClr val="77A4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8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62269"/>
            <a:ext cx="9144000" cy="5154405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62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1309242"/>
            <a:ext cx="7886700" cy="753473"/>
          </a:xfrm>
        </p:spPr>
        <p:txBody>
          <a:bodyPr/>
          <a:lstStyle/>
          <a:p>
            <a:r>
              <a:rPr lang="en-US" altLang="en-US" dirty="0" smtClean="0"/>
              <a:t>Key messages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62716"/>
            <a:ext cx="8238903" cy="4353957"/>
          </a:xfrm>
        </p:spPr>
        <p:txBody>
          <a:bodyPr>
            <a:normAutofit fontScale="92500" lnSpcReduction="10000"/>
          </a:bodyPr>
          <a:lstStyle/>
          <a:p>
            <a:r>
              <a:rPr lang="en-AU" altLang="en-US" b="1" dirty="0" smtClean="0"/>
              <a:t>EAFm</a:t>
            </a:r>
            <a:r>
              <a:rPr lang="en-AU" altLang="en-US" dirty="0" smtClean="0"/>
              <a:t> is simply applying </a:t>
            </a:r>
            <a:r>
              <a:rPr lang="en-AU" altLang="en-US" b="1" dirty="0" smtClean="0"/>
              <a:t>EA</a:t>
            </a:r>
            <a:r>
              <a:rPr lang="en-AU" altLang="en-US" dirty="0" smtClean="0"/>
              <a:t> to fisheries</a:t>
            </a:r>
          </a:p>
          <a:p>
            <a:r>
              <a:rPr lang="en-AU" altLang="en-US" b="1" dirty="0" smtClean="0"/>
              <a:t>EAFm</a:t>
            </a:r>
            <a:r>
              <a:rPr lang="en-AU" altLang="en-US" dirty="0" smtClean="0"/>
              <a:t> has 3 components:</a:t>
            </a:r>
          </a:p>
          <a:p>
            <a:pPr lvl="1"/>
            <a:r>
              <a:rPr lang="en-AU" altLang="en-US" dirty="0" smtClean="0"/>
              <a:t>Ecological well-being</a:t>
            </a:r>
          </a:p>
          <a:p>
            <a:pPr lvl="1"/>
            <a:r>
              <a:rPr lang="en-AU" altLang="en-US" dirty="0" smtClean="0"/>
              <a:t>Human well-being</a:t>
            </a:r>
          </a:p>
          <a:p>
            <a:pPr lvl="1"/>
            <a:r>
              <a:rPr lang="en-AU" altLang="en-US" dirty="0" smtClean="0"/>
              <a:t>Good governance</a:t>
            </a:r>
          </a:p>
          <a:p>
            <a:r>
              <a:rPr lang="en-AU" altLang="en-US" dirty="0" smtClean="0"/>
              <a:t>EAFm is all about finding the balance</a:t>
            </a:r>
          </a:p>
          <a:p>
            <a:r>
              <a:rPr lang="en-AU" altLang="en-US" dirty="0" smtClean="0"/>
              <a:t>Many benefits of using an EAFm</a:t>
            </a:r>
          </a:p>
          <a:p>
            <a:r>
              <a:rPr lang="en-AU" altLang="en-US" dirty="0" smtClean="0"/>
              <a:t>Builds on existing management (i.e. we move towards EAFm)</a:t>
            </a:r>
          </a:p>
          <a:p>
            <a:r>
              <a:rPr lang="en-AU" altLang="en-US" dirty="0" smtClean="0"/>
              <a:t>EAFm fits in with and overlaps other forms of integrated management (e.g. IWRM)</a:t>
            </a:r>
            <a:endParaRPr lang="en-AU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29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 txBox="1">
            <a:spLocks/>
          </p:cNvSpPr>
          <p:nvPr/>
        </p:nvSpPr>
        <p:spPr bwMode="auto">
          <a:xfrm>
            <a:off x="-253206" y="1616627"/>
            <a:ext cx="9144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4800" b="1" dirty="0">
              <a:solidFill>
                <a:srgbClr val="0000BA"/>
              </a:solidFill>
              <a:latin typeface="Myriad Pro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Session objectives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 smtClean="0"/>
              <a:t>After this session you will be able to:</a:t>
            </a:r>
          </a:p>
          <a:p>
            <a:r>
              <a:rPr lang="en-US" altLang="en-US" dirty="0" smtClean="0"/>
              <a:t>Describe what EAFm is</a:t>
            </a:r>
          </a:p>
          <a:p>
            <a:r>
              <a:rPr lang="en-US" altLang="en-US" dirty="0" smtClean="0"/>
              <a:t>Explain the benefits of using an EAFm</a:t>
            </a:r>
          </a:p>
          <a:p>
            <a:r>
              <a:rPr lang="en-US" altLang="en-US" dirty="0" smtClean="0"/>
              <a:t>Explain how EAFm fits with other approaches</a:t>
            </a:r>
          </a:p>
          <a:p>
            <a:r>
              <a:rPr lang="en-US" altLang="en-US" dirty="0" smtClean="0"/>
              <a:t>Recognize the difficulty in dealing with multiple societal objectives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19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>
                <a:ea typeface="Myriad Pro" pitchFamily="34" charset="0"/>
                <a:cs typeface="Myriad Pro" pitchFamily="34" charset="0"/>
              </a:rPr>
              <a:t>What is </a:t>
            </a:r>
            <a:r>
              <a:rPr lang="en-AU" altLang="en-US" dirty="0" smtClean="0">
                <a:ea typeface="Myriad Pro" pitchFamily="34" charset="0"/>
                <a:cs typeface="Myriad Pro" pitchFamily="34" charset="0"/>
              </a:rPr>
              <a:t>EAFm?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10" name="Rounded Rectangle 9"/>
          <p:cNvSpPr/>
          <p:nvPr/>
        </p:nvSpPr>
        <p:spPr>
          <a:xfrm>
            <a:off x="628650" y="2475387"/>
            <a:ext cx="8132578" cy="377975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 anchorCtr="0">
            <a:spAutoFit/>
          </a:bodyPr>
          <a:lstStyle/>
          <a:p>
            <a:pPr algn="ctr">
              <a:defRPr/>
            </a:pP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EAFm 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is 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the 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ecosystem approach (EA) applied to fisheries management 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(F</a:t>
            </a:r>
            <a:r>
              <a:rPr lang="en-GB" sz="36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m</a:t>
            </a:r>
            <a:r>
              <a:rPr lang="en-GB" sz="36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)</a:t>
            </a:r>
            <a:endParaRPr lang="en-GB" sz="3600" b="1" dirty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  <a:cs typeface="Myriad Pro"/>
            </a:endParaRPr>
          </a:p>
          <a:p>
            <a:pPr algn="ctr">
              <a:defRPr/>
            </a:pP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EA + Fm </a:t>
            </a:r>
            <a:r>
              <a:rPr lang="en-GB" sz="4800" b="1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= EAFm</a:t>
            </a:r>
            <a:endParaRPr lang="en-GB" sz="4800" b="1" dirty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  <a:cs typeface="Myriad Pro"/>
            </a:endParaRPr>
          </a:p>
          <a:p>
            <a:pPr algn="ctr">
              <a:defRPr/>
            </a:pPr>
            <a:r>
              <a:rPr lang="en-GB" sz="3200" dirty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i.e. a practical way to implement sustainable development and sustainably maximize the ecosystem benefits of a fishery </a:t>
            </a:r>
            <a:r>
              <a:rPr lang="en-GB" sz="3200" dirty="0" smtClean="0">
                <a:solidFill>
                  <a:schemeClr val="bg2">
                    <a:lumMod val="25000"/>
                  </a:schemeClr>
                </a:solidFill>
                <a:ea typeface="Times New Roman" panose="02020603050405020304" pitchFamily="18" charset="0"/>
                <a:cs typeface="Myriad Pro"/>
              </a:rPr>
              <a:t>system</a:t>
            </a:r>
            <a:endParaRPr lang="en-AU" sz="4000" i="1" dirty="0">
              <a:solidFill>
                <a:schemeClr val="bg2">
                  <a:lumMod val="25000"/>
                </a:schemeClr>
              </a:solidFill>
              <a:ea typeface="Times New Roman" panose="02020603050405020304" pitchFamily="18" charset="0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890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058" y="2604119"/>
            <a:ext cx="2791206" cy="2297065"/>
          </a:xfrm>
        </p:spPr>
        <p:txBody>
          <a:bodyPr>
            <a:normAutofit/>
          </a:bodyPr>
          <a:lstStyle/>
          <a:p>
            <a:r>
              <a:rPr lang="es-MX" sz="4000" dirty="0" smtClean="0"/>
              <a:t>EAFm helps to find the  balance</a:t>
            </a:r>
            <a:endParaRPr lang="en-GB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12" y="1488551"/>
            <a:ext cx="4821035" cy="48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Components of EAFm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3" name="Title 1"/>
          <p:cNvSpPr txBox="1">
            <a:spLocks/>
          </p:cNvSpPr>
          <p:nvPr/>
        </p:nvSpPr>
        <p:spPr bwMode="auto">
          <a:xfrm>
            <a:off x="1923164" y="2432771"/>
            <a:ext cx="5656263" cy="8699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600"/>
              </a:spcAft>
            </a:pPr>
            <a:r>
              <a:rPr lang="en-US" altLang="en-US" sz="4000" b="1" dirty="0" smtClean="0">
                <a:solidFill>
                  <a:schemeClr val="bg1"/>
                </a:solidFill>
                <a:latin typeface="+mn-lt"/>
              </a:rPr>
              <a:t>EAFm</a:t>
            </a:r>
            <a:endParaRPr lang="en-US" altLang="en-US" sz="4000" b="1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4698114" y="3286846"/>
            <a:ext cx="0" cy="1035050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975552" y="3804371"/>
            <a:ext cx="0" cy="528638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631814" y="3804371"/>
            <a:ext cx="0" cy="528638"/>
          </a:xfrm>
          <a:prstGeom prst="line">
            <a:avLst/>
          </a:prstGeom>
          <a:ln w="41275" cap="rnd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75552" y="3793259"/>
            <a:ext cx="5656262" cy="0"/>
          </a:xfrm>
          <a:prstGeom prst="line">
            <a:avLst/>
          </a:prstGeom>
          <a:ln w="38100">
            <a:solidFill>
              <a:srgbClr val="2C9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itle 1"/>
          <p:cNvSpPr>
            <a:spLocks noGrp="1"/>
          </p:cNvSpPr>
          <p:nvPr/>
        </p:nvSpPr>
        <p:spPr>
          <a:xfrm>
            <a:off x="926214" y="4326659"/>
            <a:ext cx="1925638" cy="146526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4450" cap="rnd">
            <a:round/>
          </a:ln>
        </p:spPr>
        <p:txBody>
          <a:bodyPr anchor="ctr"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Myriad Pro"/>
              </a:rPr>
              <a:t>Ecological w</a:t>
            </a:r>
            <a:r>
              <a:rPr lang="en-US" sz="2800" dirty="0" smtClean="0">
                <a:latin typeface="+mn-lt"/>
                <a:cs typeface="Myriad Pro"/>
              </a:rPr>
              <a:t>ell</a:t>
            </a:r>
            <a:r>
              <a:rPr lang="en-US" sz="2800" dirty="0">
                <a:latin typeface="+mn-lt"/>
                <a:cs typeface="Myriad Pro"/>
              </a:rPr>
              <a:t>-</a:t>
            </a:r>
            <a:r>
              <a:rPr lang="en-US" sz="2800" dirty="0" smtClean="0">
                <a:latin typeface="+mn-lt"/>
                <a:cs typeface="Myriad Pro"/>
              </a:rPr>
              <a:t>being</a:t>
            </a:r>
            <a:endParaRPr lang="en-US" sz="2800" dirty="0">
              <a:latin typeface="+mn-lt"/>
              <a:cs typeface="Myriad Pro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3750377" y="4333009"/>
            <a:ext cx="2092325" cy="14652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4445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dirty="0">
                <a:latin typeface="+mn-lt"/>
              </a:rPr>
              <a:t>Good governance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474527" y="4333009"/>
            <a:ext cx="2274887" cy="14652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44450" cap="rnd">
            <a:noFill/>
            <a:round/>
          </a:ln>
        </p:spPr>
        <p:txBody>
          <a:bodyPr anchor="ctr"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2800" dirty="0">
                <a:latin typeface="+mn-lt"/>
                <a:cs typeface="Myriad Pro"/>
              </a:rPr>
              <a:t>Human </a:t>
            </a:r>
            <a:r>
              <a:rPr lang="en-US" sz="2800" dirty="0" smtClean="0">
                <a:latin typeface="+mn-lt"/>
                <a:cs typeface="Myriad Pro"/>
              </a:rPr>
              <a:t/>
            </a:r>
            <a:br>
              <a:rPr lang="en-US" sz="2800" dirty="0" smtClean="0">
                <a:latin typeface="+mn-lt"/>
                <a:cs typeface="Myriad Pro"/>
              </a:rPr>
            </a:br>
            <a:r>
              <a:rPr lang="en-US" sz="2800" dirty="0" smtClean="0">
                <a:latin typeface="+mn-lt"/>
                <a:cs typeface="Myriad Pro"/>
              </a:rPr>
              <a:t>well</a:t>
            </a:r>
            <a:r>
              <a:rPr lang="en-US" sz="2800" dirty="0">
                <a:latin typeface="+mn-lt"/>
                <a:cs typeface="Myriad Pro"/>
              </a:rPr>
              <a:t>-being </a:t>
            </a:r>
          </a:p>
        </p:txBody>
      </p:sp>
      <p:sp>
        <p:nvSpPr>
          <p:cNvPr id="41" name="TextBox 2"/>
          <p:cNvSpPr txBox="1">
            <a:spLocks noChangeArrowheads="1"/>
          </p:cNvSpPr>
          <p:nvPr/>
        </p:nvSpPr>
        <p:spPr bwMode="auto">
          <a:xfrm>
            <a:off x="926214" y="5917148"/>
            <a:ext cx="5700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AU" altLang="en-US" sz="2000" b="1" dirty="0">
                <a:solidFill>
                  <a:srgbClr val="0070C0"/>
                </a:solidFill>
              </a:rPr>
              <a:t>Note: </a:t>
            </a:r>
            <a:r>
              <a:rPr lang="en-AU" altLang="en-US" sz="2000" dirty="0">
                <a:solidFill>
                  <a:srgbClr val="0070C0"/>
                </a:solidFill>
              </a:rPr>
              <a:t>Ecological well-being = fish + environment</a:t>
            </a:r>
          </a:p>
        </p:txBody>
      </p:sp>
    </p:spTree>
    <p:extLst>
      <p:ext uri="{BB962C8B-B14F-4D97-AF65-F5344CB8AC3E}">
        <p14:creationId xmlns:p14="http://schemas.microsoft.com/office/powerpoint/2010/main" val="250016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856" y="1488551"/>
            <a:ext cx="8905990" cy="753473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EAFm builds on existing fisheries management : “the move towards EAFm”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31152" y="2381693"/>
            <a:ext cx="2233486" cy="40480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ts val="3000"/>
              </a:lnSpc>
              <a:spcAft>
                <a:spcPts val="0"/>
              </a:spcAft>
              <a:defRPr/>
            </a:pPr>
            <a:endParaRPr lang="en-US" sz="2400" b="1" dirty="0" smtClean="0">
              <a:solidFill>
                <a:srgbClr val="000000"/>
              </a:solidFill>
              <a:latin typeface="+mn-lt"/>
              <a:cs typeface="Myriad Pro"/>
            </a:endParaRPr>
          </a:p>
          <a:p>
            <a:pPr algn="ctr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+mn-lt"/>
                <a:cs typeface="Myriad Pro"/>
              </a:rPr>
              <a:t>EA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sz="2000" dirty="0" smtClean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Integrated </a:t>
            </a:r>
            <a:r>
              <a:rPr lang="en-US" sz="2000" dirty="0">
                <a:latin typeface="+mn-lt"/>
              </a:rPr>
              <a:t>management across sectors</a:t>
            </a:r>
          </a:p>
          <a:p>
            <a:pPr marL="342900" indent="-342900" eaLnBrk="1" hangingPunct="1">
              <a:lnSpc>
                <a:spcPct val="80000"/>
              </a:lnSpc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M</a:t>
            </a:r>
            <a:r>
              <a:rPr lang="en-US" sz="2000" dirty="0" smtClean="0">
                <a:latin typeface="+mn-lt"/>
              </a:rPr>
              <a:t>ultiple </a:t>
            </a:r>
            <a:r>
              <a:rPr lang="en-US" sz="2000" dirty="0">
                <a:latin typeface="+mn-lt"/>
              </a:rPr>
              <a:t>use management</a:t>
            </a:r>
          </a:p>
          <a:p>
            <a:pPr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Myriad Pro" pitchFamily="34" charset="0"/>
                <a:cs typeface="Myriad Pro"/>
              </a:rPr>
              <a:t> </a:t>
            </a:r>
            <a:br>
              <a:rPr lang="en-US" sz="2400" b="1" dirty="0" smtClean="0">
                <a:solidFill>
                  <a:srgbClr val="000000"/>
                </a:solidFill>
                <a:latin typeface="Myriad Pro" pitchFamily="34" charset="0"/>
                <a:cs typeface="Myriad Pro"/>
              </a:rPr>
            </a:br>
            <a:endParaRPr lang="en-US" sz="2400" b="1" dirty="0">
              <a:solidFill>
                <a:srgbClr val="000000"/>
              </a:solidFill>
              <a:latin typeface="Myriad Pro" pitchFamily="34" charset="0"/>
              <a:cs typeface="Myriad Pro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2381693"/>
            <a:ext cx="2870791" cy="405438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ts val="3000"/>
              </a:lnSpc>
              <a:spcAft>
                <a:spcPts val="0"/>
              </a:spcAft>
              <a:defRPr/>
            </a:pPr>
            <a:endParaRPr lang="en-US" sz="2400" b="1" dirty="0" smtClean="0">
              <a:latin typeface="+mn-lt"/>
              <a:cs typeface="Myriad Pro"/>
            </a:endParaRPr>
          </a:p>
          <a:p>
            <a:pPr algn="ctr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Myriad Pro"/>
              </a:rPr>
              <a:t>EXISTING</a:t>
            </a:r>
            <a:endParaRPr lang="en-US" altLang="en-US" sz="2000" dirty="0" smtClean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endParaRPr lang="en-US" altLang="en-US" sz="2000" dirty="0" smtClean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+mn-lt"/>
              </a:rPr>
              <a:t>Fish </a:t>
            </a:r>
            <a:r>
              <a:rPr lang="en-US" altLang="en-US" sz="2000" dirty="0">
                <a:latin typeface="+mn-lt"/>
              </a:rPr>
              <a:t>focused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 smtClean="0">
                <a:latin typeface="+mn-lt"/>
              </a:rPr>
              <a:t>Target </a:t>
            </a:r>
            <a:r>
              <a:rPr lang="en-US" altLang="en-US" sz="2000" dirty="0">
                <a:latin typeface="+mn-lt"/>
              </a:rPr>
              <a:t>species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P</a:t>
            </a:r>
            <a:r>
              <a:rPr lang="en-US" altLang="en-US" sz="2000" dirty="0" smtClean="0">
                <a:latin typeface="+mn-lt"/>
              </a:rPr>
              <a:t>roduction </a:t>
            </a:r>
            <a:r>
              <a:rPr lang="en-US" altLang="en-US" sz="2000" dirty="0">
                <a:latin typeface="+mn-lt"/>
              </a:rPr>
              <a:t>driven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M</a:t>
            </a:r>
            <a:r>
              <a:rPr lang="en-US" altLang="en-US" sz="2000" dirty="0" smtClean="0">
                <a:latin typeface="+mn-lt"/>
              </a:rPr>
              <a:t>anaged </a:t>
            </a:r>
            <a:r>
              <a:rPr lang="en-US" altLang="en-US" sz="2000" dirty="0">
                <a:latin typeface="+mn-lt"/>
              </a:rPr>
              <a:t>through control of fishing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n-lt"/>
              </a:rPr>
              <a:t>G</a:t>
            </a:r>
            <a:r>
              <a:rPr lang="en-US" altLang="en-US" sz="2000" dirty="0" smtClean="0">
                <a:latin typeface="+mn-lt"/>
              </a:rPr>
              <a:t>overnment </a:t>
            </a:r>
            <a:r>
              <a:rPr lang="en-US" altLang="en-US" sz="2000" dirty="0">
                <a:latin typeface="+mn-lt"/>
              </a:rPr>
              <a:t>driven</a:t>
            </a:r>
          </a:p>
          <a:p>
            <a:pPr fontAlgn="auto">
              <a:lnSpc>
                <a:spcPts val="3000"/>
              </a:lnSpc>
              <a:spcAft>
                <a:spcPts val="0"/>
              </a:spcAft>
              <a:defRPr/>
            </a:pPr>
            <a:endParaRPr lang="en-US" sz="2800" b="1" dirty="0">
              <a:latin typeface="Myriad Pro" pitchFamily="34" charset="0"/>
              <a:cs typeface="Myriad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70790" y="2375343"/>
            <a:ext cx="4060361" cy="40543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 fontAlgn="auto">
              <a:lnSpc>
                <a:spcPts val="3000"/>
              </a:lnSpc>
              <a:spcAft>
                <a:spcPts val="0"/>
              </a:spcAft>
              <a:defRPr/>
            </a:pPr>
            <a:endParaRPr lang="en-US" sz="2400" b="1" dirty="0" smtClean="0">
              <a:latin typeface="+mn-lt"/>
              <a:cs typeface="Myriad Pro"/>
            </a:endParaRPr>
          </a:p>
          <a:p>
            <a:pPr algn="ctr" fontAlgn="auto">
              <a:lnSpc>
                <a:spcPts val="3000"/>
              </a:lnSpc>
              <a:spcAft>
                <a:spcPts val="0"/>
              </a:spcAft>
              <a:defRPr/>
            </a:pPr>
            <a:r>
              <a:rPr lang="en-US" sz="2400" b="1" dirty="0" smtClean="0">
                <a:latin typeface="+mn-lt"/>
                <a:cs typeface="Myriad Pro"/>
              </a:rPr>
              <a:t>EAFm</a:t>
            </a:r>
            <a:endParaRPr lang="en-US" sz="2000" dirty="0" smtClean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latin typeface="+mn-lt"/>
              </a:rPr>
              <a:t>All aquatic species</a:t>
            </a:r>
            <a:endParaRPr lang="en-US" sz="2000" dirty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dirty="0" smtClean="0">
                <a:latin typeface="+mn-lt"/>
              </a:rPr>
              <a:t>onsiders </a:t>
            </a:r>
            <a:r>
              <a:rPr lang="en-US" sz="2000" dirty="0">
                <a:latin typeface="+mn-lt"/>
              </a:rPr>
              <a:t>habitats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F</a:t>
            </a:r>
            <a:r>
              <a:rPr lang="en-US" sz="2000" dirty="0" smtClean="0">
                <a:latin typeface="+mn-lt"/>
              </a:rPr>
              <a:t>ishery </a:t>
            </a:r>
            <a:r>
              <a:rPr lang="en-US" sz="2000" dirty="0">
                <a:latin typeface="+mn-lt"/>
              </a:rPr>
              <a:t>impacts on the ecosystem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hreats </a:t>
            </a:r>
            <a:r>
              <a:rPr lang="en-US" sz="2000" dirty="0">
                <a:latin typeface="+mn-lt"/>
              </a:rPr>
              <a:t>to the fishery from external factors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G</a:t>
            </a:r>
            <a:r>
              <a:rPr lang="en-US" sz="2000" dirty="0" smtClean="0">
                <a:latin typeface="+mn-lt"/>
              </a:rPr>
              <a:t>ood </a:t>
            </a:r>
            <a:r>
              <a:rPr lang="en-US" sz="2000" dirty="0">
                <a:latin typeface="+mn-lt"/>
              </a:rPr>
              <a:t>governance/</a:t>
            </a: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articipatory/co-management</a:t>
            </a:r>
            <a:endParaRPr lang="en-US" sz="2000" dirty="0">
              <a:latin typeface="+mn-lt"/>
            </a:endParaRPr>
          </a:p>
          <a:p>
            <a:pPr marL="342900" indent="-342900" eaLnBrk="1" hangingPunct="1">
              <a:spcBef>
                <a:spcPts val="300"/>
              </a:spcBef>
              <a:spcAft>
                <a:spcPts val="300"/>
              </a:spcAft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ocio-economic </a:t>
            </a:r>
            <a:r>
              <a:rPr lang="en-US" sz="2000" dirty="0">
                <a:latin typeface="+mn-lt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239874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 txBox="1">
            <a:spLocks/>
          </p:cNvSpPr>
          <p:nvPr/>
        </p:nvSpPr>
        <p:spPr bwMode="auto">
          <a:xfrm>
            <a:off x="-3170582" y="-232425"/>
            <a:ext cx="870667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 b="1" dirty="0">
              <a:solidFill>
                <a:srgbClr val="0000BA"/>
              </a:solidFill>
              <a:latin typeface="Myriad Pro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Why EAFm?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Promotes broader consideration of the links between components in an ecosystem and fisheries;</a:t>
            </a:r>
          </a:p>
          <a:p>
            <a:r>
              <a:rPr lang="en-AU" dirty="0" smtClean="0"/>
              <a:t>Facilitates trade-offs between different stakeholder's priorities, balancing human and ecological needs</a:t>
            </a:r>
          </a:p>
          <a:p>
            <a:r>
              <a:rPr lang="en-AU" dirty="0" smtClean="0"/>
              <a:t>Increases stakeholder’s participation – better communication and trust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50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 txBox="1">
            <a:spLocks/>
          </p:cNvSpPr>
          <p:nvPr/>
        </p:nvSpPr>
        <p:spPr bwMode="auto">
          <a:xfrm>
            <a:off x="-3170582" y="-232425"/>
            <a:ext cx="8706678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4800" b="1" dirty="0">
              <a:solidFill>
                <a:srgbClr val="0000BA"/>
              </a:solidFill>
              <a:latin typeface="Myriad Pro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 smtClean="0"/>
              <a:t>Why EAFm? continued…</a:t>
            </a:r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2596896"/>
            <a:ext cx="7886700" cy="3839180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Enables recognition of larger-scale, longer-term issues and their solutions</a:t>
            </a:r>
          </a:p>
          <a:p>
            <a:r>
              <a:rPr lang="en-AU" dirty="0" smtClean="0"/>
              <a:t>Increases support for better governance</a:t>
            </a:r>
          </a:p>
          <a:p>
            <a:pPr lvl="1"/>
            <a:r>
              <a:rPr lang="en-AU" dirty="0" smtClean="0"/>
              <a:t>Can lead to better compliance and enforcement</a:t>
            </a:r>
          </a:p>
          <a:p>
            <a:r>
              <a:rPr lang="en-AU" dirty="0" smtClean="0"/>
              <a:t>Reduces conflicts, especially between different fishery sub-sectors and other sectors</a:t>
            </a:r>
          </a:p>
          <a:p>
            <a:r>
              <a:rPr lang="en-AU" dirty="0" smtClean="0"/>
              <a:t>Helps access to financial resources for fisheries</a:t>
            </a:r>
          </a:p>
          <a:p>
            <a:pPr lvl="1"/>
            <a:r>
              <a:rPr lang="en-AU" dirty="0" smtClean="0"/>
              <a:t>Good planning and momentum fosters support from governments, donors and NGOs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4EDDE-A91D-4F4F-8AC8-19298CCDCDF4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90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Other management approaches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95728"/>
            <a:ext cx="7886700" cy="404034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en-US" b="1" dirty="0" smtClean="0"/>
              <a:t>Co-management: </a:t>
            </a:r>
            <a:endParaRPr lang="en-US" altLang="en-US" dirty="0"/>
          </a:p>
          <a:p>
            <a:r>
              <a:rPr lang="en-US" altLang="en-US" dirty="0" smtClean="0"/>
              <a:t>a partnership arrangement between government and other stakeholders for management </a:t>
            </a:r>
          </a:p>
          <a:p>
            <a:r>
              <a:rPr lang="en-US" altLang="en-US" dirty="0"/>
              <a:t>t</a:t>
            </a:r>
            <a:r>
              <a:rPr lang="en-US" altLang="en-US" dirty="0" smtClean="0"/>
              <a:t>ypically a key part of EAFm</a:t>
            </a:r>
          </a:p>
          <a:p>
            <a:pPr marL="0" indent="0">
              <a:buNone/>
            </a:pPr>
            <a:endParaRPr lang="en-US" altLang="en-US" b="1" dirty="0" smtClean="0"/>
          </a:p>
          <a:p>
            <a:pPr marL="0" indent="0">
              <a:buNone/>
            </a:pPr>
            <a:r>
              <a:rPr lang="en-US" altLang="en-US" b="1" dirty="0" smtClean="0"/>
              <a:t>Freshwater </a:t>
            </a:r>
            <a:r>
              <a:rPr lang="en-US" altLang="en-US" b="1" dirty="0"/>
              <a:t>Conservation Areas/Zone (FCA/Zs): </a:t>
            </a:r>
          </a:p>
          <a:p>
            <a:r>
              <a:rPr lang="en-US" altLang="en-US" dirty="0"/>
              <a:t>a clearly defined area to achieve conservation of nature (fish, aquatic  resources and often water birds), with associated ecosystem services and cultural values </a:t>
            </a:r>
          </a:p>
          <a:p>
            <a:r>
              <a:rPr lang="en-US" altLang="en-US" dirty="0"/>
              <a:t>another important tool for </a:t>
            </a:r>
            <a:r>
              <a:rPr lang="en-US" altLang="en-US" dirty="0" smtClean="0"/>
              <a:t>EAFm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9FB744-6D96-42AD-8134-B53D5656793E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493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1178</Words>
  <Application>Microsoft Office PowerPoint</Application>
  <PresentationFormat>On-screen Show (4:3)</PresentationFormat>
  <Paragraphs>164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맑은 고딕</vt:lpstr>
      <vt:lpstr>ＭＳ Ｐゴシック</vt:lpstr>
      <vt:lpstr>ＭＳ Ｐゴシック</vt:lpstr>
      <vt:lpstr>Arial</vt:lpstr>
      <vt:lpstr>Calibri</vt:lpstr>
      <vt:lpstr>Cambria</vt:lpstr>
      <vt:lpstr>Myriad Pro</vt:lpstr>
      <vt:lpstr>Times New Roman</vt:lpstr>
      <vt:lpstr>Wingdings</vt:lpstr>
      <vt:lpstr>Office Theme</vt:lpstr>
      <vt:lpstr>Session 3 The why and what of EAFm?</vt:lpstr>
      <vt:lpstr>Session objectives</vt:lpstr>
      <vt:lpstr>What is EAFm?</vt:lpstr>
      <vt:lpstr>EAFm helps to find the  balance</vt:lpstr>
      <vt:lpstr>Components of EAFm</vt:lpstr>
      <vt:lpstr>EAFm builds on existing fisheries management : “the move towards EAFm”</vt:lpstr>
      <vt:lpstr>Why EAFm?</vt:lpstr>
      <vt:lpstr>Why EAFm? continued…</vt:lpstr>
      <vt:lpstr>Other management approaches</vt:lpstr>
      <vt:lpstr>Other management approaches (continued)</vt:lpstr>
      <vt:lpstr>EAFm  complements other approaches</vt:lpstr>
      <vt:lpstr>REMEMBER EAFm IS FINDING THE BALANCE</vt:lpstr>
      <vt:lpstr>Key messages</vt:lpstr>
    </vt:vector>
  </TitlesOfParts>
  <Company>FAO of the UN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FungeSmith, Simon (FIAF)</dc:creator>
  <cp:lastModifiedBy>Administrator 1</cp:lastModifiedBy>
  <cp:revision>85</cp:revision>
  <dcterms:created xsi:type="dcterms:W3CDTF">2018-07-03T11:34:35Z</dcterms:created>
  <dcterms:modified xsi:type="dcterms:W3CDTF">2020-01-05T17:17:08Z</dcterms:modified>
</cp:coreProperties>
</file>